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70" r:id="rId8"/>
    <p:sldId id="264" r:id="rId9"/>
    <p:sldId id="265" r:id="rId10"/>
    <p:sldId id="266" r:id="rId11"/>
    <p:sldId id="271" r:id="rId12"/>
    <p:sldId id="269" r:id="rId13"/>
    <p:sldId id="25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19"/>
    <p:restoredTop sz="94669"/>
  </p:normalViewPr>
  <p:slideViewPr>
    <p:cSldViewPr snapToGrid="0" snapToObjects="1">
      <p:cViewPr varScale="1">
        <p:scale>
          <a:sx n="114" d="100"/>
          <a:sy n="114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1706303678368525E-2"/>
          <c:y val="0.10654702430821084"/>
          <c:w val="0.93816129429133854"/>
          <c:h val="0.757593810370278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case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Baseline</c:v>
                </c:pt>
                <c:pt idx="1">
                  <c:v>自动向量化及并行</c:v>
                </c:pt>
                <c:pt idx="2">
                  <c:v>数据结构优化</c:v>
                </c:pt>
                <c:pt idx="3">
                  <c:v>手动向量化及消除分支</c:v>
                </c:pt>
                <c:pt idx="4">
                  <c:v>线程亲和性</c:v>
                </c:pt>
                <c:pt idx="5">
                  <c:v>MPI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8.5310000000000006</c:v>
                </c:pt>
                <c:pt idx="1">
                  <c:v>1.6319999999999999</c:v>
                </c:pt>
                <c:pt idx="2">
                  <c:v>0.70899999999999996</c:v>
                </c:pt>
                <c:pt idx="3">
                  <c:v>0.59799999999999998</c:v>
                </c:pt>
                <c:pt idx="4">
                  <c:v>0.40600000000000003</c:v>
                </c:pt>
                <c:pt idx="5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6C-4EA8-BF76-0CD520554E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case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Baseline</c:v>
                </c:pt>
                <c:pt idx="1">
                  <c:v>自动向量化及并行</c:v>
                </c:pt>
                <c:pt idx="2">
                  <c:v>数据结构优化</c:v>
                </c:pt>
                <c:pt idx="3">
                  <c:v>手动向量化及消除分支</c:v>
                </c:pt>
                <c:pt idx="4">
                  <c:v>线程亲和性</c:v>
                </c:pt>
                <c:pt idx="5">
                  <c:v>MPI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20.206</c:v>
                </c:pt>
                <c:pt idx="1">
                  <c:v>3.94</c:v>
                </c:pt>
                <c:pt idx="2">
                  <c:v>1.593</c:v>
                </c:pt>
                <c:pt idx="3">
                  <c:v>1.3180000000000001</c:v>
                </c:pt>
                <c:pt idx="4">
                  <c:v>0.91</c:v>
                </c:pt>
                <c:pt idx="5">
                  <c:v>0.61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6C-4EA8-BF76-0CD520554E4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case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Baseline</c:v>
                </c:pt>
                <c:pt idx="1">
                  <c:v>自动向量化及并行</c:v>
                </c:pt>
                <c:pt idx="2">
                  <c:v>数据结构优化</c:v>
                </c:pt>
                <c:pt idx="3">
                  <c:v>手动向量化及消除分支</c:v>
                </c:pt>
                <c:pt idx="4">
                  <c:v>线程亲和性</c:v>
                </c:pt>
                <c:pt idx="5">
                  <c:v>MPI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5.9059999999999997</c:v>
                </c:pt>
                <c:pt idx="1">
                  <c:v>1.18</c:v>
                </c:pt>
                <c:pt idx="2">
                  <c:v>0.60399999999999998</c:v>
                </c:pt>
                <c:pt idx="3">
                  <c:v>0.498</c:v>
                </c:pt>
                <c:pt idx="4">
                  <c:v>0.33</c:v>
                </c:pt>
                <c:pt idx="5">
                  <c:v>0.27500000000000002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6C-4EA8-BF76-0CD520554E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1940992"/>
        <c:axId val="1911943072"/>
      </c:barChart>
      <c:catAx>
        <c:axId val="19119409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11943072"/>
        <c:crosses val="autoZero"/>
        <c:auto val="1"/>
        <c:lblAlgn val="ctr"/>
        <c:lblOffset val="100"/>
        <c:noMultiLvlLbl val="0"/>
      </c:catAx>
      <c:valAx>
        <c:axId val="191194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程序运行时间</a:t>
                </a:r>
                <a:r>
                  <a:rPr lang="en-US" altLang="zh-CN" dirty="0"/>
                  <a:t>(s)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11940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205753980077531"/>
          <c:y val="0.94079232361962284"/>
          <c:w val="0.22180035494388231"/>
          <c:h val="4.61294262657365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51599-17B7-594E-A4E5-128F23553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E248D8-4502-0543-9D39-BF0976282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5C9115-4A20-9843-828D-6E8697E5A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2021/8/30 Monday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013E7D-2E88-9149-B353-14E77F8A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EE18E0-5111-9940-B4F8-B9888F1E7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996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74D60-4C70-5B48-BB7D-995EC526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6E428F-C95F-0B41-B014-13996E99E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C9FD8F-5FF7-964A-A7CF-8B53002E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2021/8/30 Monday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9EC32-EC18-5C46-90C0-C6082EC98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687053-7776-7A42-8346-C373D87A2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525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FC0189A-EC8C-8848-8547-BF3C4ABFB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3128FE-7F48-D245-B444-2F8BA39F3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DB0532-1624-6549-95F7-C21114AE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2021/8/30 Monday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526F49-7F5D-6843-85E2-A794B4CA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C2446F-331E-CC4E-967B-7D5E3A58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468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973D3-1CDD-C243-9AA5-60CF0BB5F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81DF4-3B3F-5B4C-9F1E-E8DAB070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2457AE-4E9F-3643-89D2-6533FC5ED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2021/8/30 Monday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245B03-1109-284C-B4F3-D8EE4C8D4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A7BD57-BDFB-5245-A542-D29F6F4D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903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181B9-D618-A347-899A-4797839BF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B47938-A36A-5941-A3E2-989C44FA8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ACEAFE-293E-5542-8D1D-B1A30F455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2021/8/30 Monday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F05A51-8365-D946-BFD2-B9E4B35FD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1B6276-326B-CB42-B876-AB69E757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08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A2F0D-98F8-9549-9BD0-A07C66F0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BFC49A-C312-294B-ADAE-5FF6C2628A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19272D-DD97-F541-9B3A-D0740E61B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34F63A-85A7-1541-809C-4CB535812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2021/8/30 Monday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FAD1F3-E395-8242-A270-5D1AD1FE3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306063-3517-2C4D-B3CF-B2CA080C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2241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18138-F030-6142-A03C-72208958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D414ED-24AC-C54D-AC49-7FC074936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E0E688-4D8C-224E-9205-066ABF04F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A44AB0-3E79-B441-8A0B-6D001654A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E1F99A-4BA6-044C-A409-0F0A35350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6C44970-6505-6B4B-B3A2-76413C1AD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2021/8/30 Monday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EBA8A0D-7016-5147-85D5-00C54F603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412774-1D66-1A4C-8806-1377DAE1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335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C17501-2623-E041-8571-03DE2EE6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B37BDD-5773-0F49-B690-2A8086094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2021/8/30 Monday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44DEC3-5F78-BF48-98BB-57BF1010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EE56F8-AEE8-424C-A189-AA81AB0D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996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91D973E-091A-814E-A35C-4FACBBEFD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2021/8/30 Monday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074874-9654-2A4A-8B8C-5058C36A8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49092B-A1F1-134C-A148-F04486BB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3559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C2596B-FF5B-054B-AABD-078DD71D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81668E-9B92-A84E-AB66-16732E382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28E5CB-2ED2-7C44-8C41-409D5D453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8ABE28-38EC-6A44-95EE-DBDDD1FCF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2021/8/30 Monday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91D537-E071-EE49-9110-E71A46F6B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420721-923D-244F-8FBB-D334F91C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85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54F58-8456-8F46-A847-D1CEE3F8C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F98DFB-F841-A645-ABBC-7A43584C4C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A35517-F65B-0149-B0CF-A8F3BAD45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DB19FB-2F30-EA4D-B430-FF419819D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2021/8/30 Monday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0739AF-8D2A-0C45-87E3-A1908CABF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919510-BE84-B443-8571-0CDB6AD28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2827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403438C-923D-8A4C-A577-B3B0104B4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FCD486-D91C-5C45-B43E-6DB1BDE39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46B316-A8EA-5144-B7D0-0BD82CEDD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B7292-F4DE-1A4E-87B1-3DA8A6200915}" type="datetimeFigureOut">
              <a:rPr kumimoji="1" lang="zh-CN" altLang="en-US" smtClean="0"/>
              <a:t>2021/8/30 Monday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F38162-77D8-B342-BB61-91DA799AE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C7EA00-485F-D840-9424-628F1764C9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032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14.jpe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microsoft.com/office/2007/relationships/media" Target="../media/media10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15.emf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1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chart" Target="../charts/chart1.xml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D0E5F7A-F5CE-EA4E-BC59-57BF43D8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3A8E37-C9C8-1E4D-8BED-128C7B2A0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9" y="1320907"/>
            <a:ext cx="5796629" cy="2726015"/>
          </a:xfrm>
          <a:prstGeom prst="rect">
            <a:avLst/>
          </a:prstGeom>
        </p:spPr>
      </p:pic>
      <p:cxnSp>
        <p:nvCxnSpPr>
          <p:cNvPr id="10" name="直接连接符 11">
            <a:extLst>
              <a:ext uri="{FF2B5EF4-FFF2-40B4-BE49-F238E27FC236}">
                <a16:creationId xmlns:a16="http://schemas.microsoft.com/office/drawing/2014/main" id="{D68EC2F7-0AD4-CF40-8D29-679EC729EEAF}"/>
              </a:ext>
            </a:extLst>
          </p:cNvPr>
          <p:cNvCxnSpPr/>
          <p:nvPr/>
        </p:nvCxnSpPr>
        <p:spPr>
          <a:xfrm>
            <a:off x="718392" y="5142741"/>
            <a:ext cx="83140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E086318-6079-814F-915A-346A2C497259}"/>
              </a:ext>
            </a:extLst>
          </p:cNvPr>
          <p:cNvSpPr txBox="1"/>
          <p:nvPr/>
        </p:nvSpPr>
        <p:spPr>
          <a:xfrm>
            <a:off x="653756" y="3835613"/>
            <a:ext cx="676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48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Heavy" panose="020B0500000000000000" pitchFamily="34" charset="-128"/>
                <a:ea typeface="Source Han Sans CN Heavy" panose="020B0500000000000000" pitchFamily="34" charset="-128"/>
              </a:rPr>
              <a:t>ACM</a:t>
            </a:r>
            <a:r>
              <a:rPr kumimoji="1" lang="zh-CN" altLang="en-US" sz="348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Heavy" panose="020B0500000000000000" pitchFamily="34" charset="-128"/>
                <a:ea typeface="Source Han Sans CN Heavy" panose="020B0500000000000000" pitchFamily="34" charset="-128"/>
              </a:rPr>
              <a:t>中国－国际并行计算挑战赛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4FB1F57-F0A3-3145-A3C6-6DFB314E766F}"/>
              </a:ext>
            </a:extLst>
          </p:cNvPr>
          <p:cNvSpPr txBox="1"/>
          <p:nvPr/>
        </p:nvSpPr>
        <p:spPr>
          <a:xfrm>
            <a:off x="653756" y="4481944"/>
            <a:ext cx="6846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5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ACM-China International Parallel Computing Challenge</a:t>
            </a:r>
            <a:endParaRPr lang="zh-CN" altLang="en-US" sz="19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kumimoji="1" lang="zh-CN" altLang="en-US" sz="1950" dirty="0"/>
          </a:p>
        </p:txBody>
      </p:sp>
    </p:spTree>
    <p:extLst>
      <p:ext uri="{BB962C8B-B14F-4D97-AF65-F5344CB8AC3E}">
        <p14:creationId xmlns:p14="http://schemas.microsoft.com/office/powerpoint/2010/main" val="1071085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优化方法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B3A2AA-B355-455A-886B-51CE3BDD13EF}"/>
              </a:ext>
            </a:extLst>
          </p:cNvPr>
          <p:cNvSpPr txBox="1"/>
          <p:nvPr/>
        </p:nvSpPr>
        <p:spPr>
          <a:xfrm>
            <a:off x="4758671" y="1054172"/>
            <a:ext cx="3000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线程亲和性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D80762-1415-432F-8293-CB0D6393587B}"/>
              </a:ext>
            </a:extLst>
          </p:cNvPr>
          <p:cNvSpPr txBox="1"/>
          <p:nvPr/>
        </p:nvSpPr>
        <p:spPr>
          <a:xfrm>
            <a:off x="704088" y="1921698"/>
            <a:ext cx="3968580" cy="87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-par-affinity=scatter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0.59s</a:t>
            </a:r>
            <a:r>
              <a:rPr lang="en-US" altLang="zh-CN" dirty="0">
                <a:latin typeface="+mn-ea"/>
                <a:sym typeface="Wingdings" panose="05000000000000000000" pitchFamily="2" charset="2"/>
              </a:rPr>
              <a:t>0.41s</a:t>
            </a:r>
            <a:endParaRPr lang="en-US" altLang="zh-CN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1A7309-F4C5-4A98-B083-FA308FAC2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93" y="3198611"/>
            <a:ext cx="6324600" cy="2752725"/>
          </a:xfrm>
          <a:prstGeom prst="rect">
            <a:avLst/>
          </a:prstGeom>
        </p:spPr>
      </p:pic>
      <p:pic>
        <p:nvPicPr>
          <p:cNvPr id="8" name="已录下的声音1">
            <a:hlinkClick r:id="" action="ppaction://media"/>
            <a:extLst>
              <a:ext uri="{FF2B5EF4-FFF2-40B4-BE49-F238E27FC236}">
                <a16:creationId xmlns:a16="http://schemas.microsoft.com/office/drawing/2014/main" id="{43B4C86B-5EF7-4855-8BAB-F00EC83BC0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92618" y="10072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33"/>
    </mc:Choice>
    <mc:Fallback xmlns="">
      <p:transition spd="slow" advTm="15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1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优化方法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49E91A-FB85-42FD-B35A-E2C8126025EB}"/>
              </a:ext>
            </a:extLst>
          </p:cNvPr>
          <p:cNvSpPr txBox="1"/>
          <p:nvPr/>
        </p:nvSpPr>
        <p:spPr>
          <a:xfrm>
            <a:off x="3424758" y="892914"/>
            <a:ext cx="4947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数据分割</a:t>
            </a:r>
            <a:r>
              <a:rPr lang="en-US" altLang="zh-CN" sz="3200" dirty="0">
                <a:latin typeface="+mn-ea"/>
              </a:rPr>
              <a:t>+MPI</a:t>
            </a:r>
            <a:r>
              <a:rPr lang="zh-CN" altLang="en-US" sz="3200" dirty="0">
                <a:latin typeface="+mn-ea"/>
              </a:rPr>
              <a:t>利用双节点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4CD9FE-6921-4F97-A805-41D21D907889}"/>
              </a:ext>
            </a:extLst>
          </p:cNvPr>
          <p:cNvSpPr txBox="1"/>
          <p:nvPr/>
        </p:nvSpPr>
        <p:spPr>
          <a:xfrm>
            <a:off x="704088" y="1930033"/>
            <a:ext cx="4815868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MPI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数据分割、节点之间数据交换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0.41s</a:t>
            </a:r>
            <a:r>
              <a:rPr lang="en-US" altLang="zh-CN" dirty="0">
                <a:latin typeface="+mn-ea"/>
                <a:sym typeface="Wingdings" panose="05000000000000000000" pitchFamily="2" charset="2"/>
              </a:rPr>
              <a:t>0.31s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9CD635-3998-49B8-A730-83DE7A6FC7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184" t="24936" b="13423"/>
          <a:stretch/>
        </p:blipFill>
        <p:spPr>
          <a:xfrm>
            <a:off x="8615493" y="3153098"/>
            <a:ext cx="3100272" cy="2619891"/>
          </a:xfrm>
          <a:prstGeom prst="rect">
            <a:avLst/>
          </a:prstGeom>
        </p:spPr>
      </p:pic>
      <p:pic>
        <p:nvPicPr>
          <p:cNvPr id="8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D1994F74-0608-490A-94D2-EC1C5A55FBB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90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39663" y="1085011"/>
            <a:ext cx="609600" cy="609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70A1A2-D59B-42A3-A572-4E091DF294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3425" y="2370603"/>
            <a:ext cx="3762068" cy="333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42"/>
    </mc:Choice>
    <mc:Fallback xmlns="">
      <p:transition spd="slow" advTm="23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程序运行结果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888D4009-2B8F-4AAA-8B49-93F02FBE4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6712598"/>
              </p:ext>
            </p:extLst>
          </p:nvPr>
        </p:nvGraphicFramePr>
        <p:xfrm>
          <a:off x="250940" y="719666"/>
          <a:ext cx="11169653" cy="59119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3A9F37F-34C8-423F-99EF-7D77D868779A}"/>
              </a:ext>
            </a:extLst>
          </p:cNvPr>
          <p:cNvSpPr txBox="1"/>
          <p:nvPr/>
        </p:nvSpPr>
        <p:spPr>
          <a:xfrm>
            <a:off x="9877258" y="5135284"/>
            <a:ext cx="57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X28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EEA1DD1-1DBA-4B82-B066-B7E1DD9A0639}"/>
              </a:ext>
            </a:extLst>
          </p:cNvPr>
          <p:cNvSpPr txBox="1"/>
          <p:nvPr/>
        </p:nvSpPr>
        <p:spPr>
          <a:xfrm>
            <a:off x="10287327" y="5051394"/>
            <a:ext cx="57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X33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FD5FF9-B76F-411C-A570-EA2EC38E41A5}"/>
              </a:ext>
            </a:extLst>
          </p:cNvPr>
          <p:cNvSpPr txBox="1"/>
          <p:nvPr/>
        </p:nvSpPr>
        <p:spPr>
          <a:xfrm>
            <a:off x="10677476" y="5177229"/>
            <a:ext cx="57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X21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34F93000-4FDA-4BBA-839D-21CA7CFFA35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80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12171" y="6514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82"/>
    </mc:Choice>
    <mc:Fallback xmlns="">
      <p:transition spd="slow" advTm="22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D0E5F7A-F5CE-EA4E-BC59-57BF43D81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cxnSp>
        <p:nvCxnSpPr>
          <p:cNvPr id="10" name="直接连接符 11">
            <a:extLst>
              <a:ext uri="{FF2B5EF4-FFF2-40B4-BE49-F238E27FC236}">
                <a16:creationId xmlns:a16="http://schemas.microsoft.com/office/drawing/2014/main" id="{D68EC2F7-0AD4-CF40-8D29-679EC729EEAF}"/>
              </a:ext>
            </a:extLst>
          </p:cNvPr>
          <p:cNvCxnSpPr/>
          <p:nvPr/>
        </p:nvCxnSpPr>
        <p:spPr>
          <a:xfrm>
            <a:off x="768088" y="4016630"/>
            <a:ext cx="83140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5E3D398-944F-5846-83D7-11B69A2B4A04}"/>
              </a:ext>
            </a:extLst>
          </p:cNvPr>
          <p:cNvSpPr txBox="1"/>
          <p:nvPr/>
        </p:nvSpPr>
        <p:spPr>
          <a:xfrm>
            <a:off x="609789" y="2060947"/>
            <a:ext cx="590325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Arial"/>
              </a:rPr>
              <a:t>感谢指导</a:t>
            </a:r>
            <a:endParaRPr lang="en-US" altLang="zh-CN" sz="8000" dirty="0">
              <a:solidFill>
                <a:schemeClr val="accent2">
                  <a:lumMod val="60000"/>
                  <a:lumOff val="40000"/>
                </a:schemeClr>
              </a:solidFill>
              <a:latin typeface="Arial"/>
              <a:ea typeface="微软雅黑"/>
              <a:sym typeface="Arial"/>
            </a:endParaRPr>
          </a:p>
          <a:p>
            <a:r>
              <a:rPr lang="en-US" altLang="zh-CN" sz="3000" dirty="0">
                <a:solidFill>
                  <a:srgbClr val="0F132F"/>
                </a:solidFill>
                <a:latin typeface="Arial"/>
                <a:ea typeface="微软雅黑"/>
                <a:sym typeface="Arial"/>
              </a:rPr>
              <a:t>THANKS FOR GUIDANCE</a:t>
            </a:r>
            <a:endParaRPr lang="zh-CN" altLang="en-US" sz="3000" dirty="0">
              <a:solidFill>
                <a:srgbClr val="0F132F"/>
              </a:solidFill>
              <a:latin typeface="Arial"/>
              <a:ea typeface="微软雅黑"/>
              <a:sym typeface="Arial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B96D1D16-E22E-4E92-B93E-D1D4966D92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77728" y="381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3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7"/>
    </mc:Choice>
    <mc:Fallback xmlns="">
      <p:transition spd="slow" advTm="4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A277411-15DD-47CF-AD9B-73E36DEF0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DF2022"/>
                </a:solidFill>
                <a:latin typeface="Source Han Sans CN Heavy" panose="020B0500000000000000" pitchFamily="34" charset="-128"/>
                <a:ea typeface="Source Han Sans CN Heavy" panose="020B0500000000000000" pitchFamily="34" charset="-128"/>
                <a:sym typeface="Arial"/>
              </a:rPr>
              <a:t>目录 </a:t>
            </a:r>
            <a:r>
              <a:rPr lang="en-US" altLang="zh-CN" sz="2800" b="1" dirty="0">
                <a:solidFill>
                  <a:srgbClr val="DF2022"/>
                </a:solidFill>
                <a:latin typeface="Source Han Sans CN Heavy" panose="020B0500000000000000" pitchFamily="34" charset="-128"/>
                <a:ea typeface="Source Han Sans CN Heavy" panose="020B0500000000000000" pitchFamily="34" charset="-128"/>
                <a:sym typeface="Arial"/>
              </a:rPr>
              <a:t>CONTENTS</a:t>
            </a:r>
            <a:endParaRPr lang="zh-CN" altLang="en-US" sz="2800" b="1" dirty="0">
              <a:solidFill>
                <a:srgbClr val="DF2022"/>
              </a:solidFill>
              <a:latin typeface="Source Han Sans CN Heavy" panose="020B0500000000000000" pitchFamily="34" charset="-128"/>
              <a:ea typeface="Source Han Sans CN Heavy" panose="020B0500000000000000" pitchFamily="34" charset="-128"/>
              <a:sym typeface="Arial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84A287-FCBD-4487-83E0-1D3C48D62B3B}"/>
              </a:ext>
            </a:extLst>
          </p:cNvPr>
          <p:cNvSpPr txBox="1"/>
          <p:nvPr/>
        </p:nvSpPr>
        <p:spPr>
          <a:xfrm>
            <a:off x="1230511" y="2056678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Arial"/>
              </a:rPr>
              <a:t>01.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Arial"/>
              </a:rPr>
              <a:t>参赛队伍简介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B0D9DC-72E4-49D7-9408-68DE5BFFECC5}"/>
              </a:ext>
            </a:extLst>
          </p:cNvPr>
          <p:cNvSpPr txBox="1"/>
          <p:nvPr/>
        </p:nvSpPr>
        <p:spPr>
          <a:xfrm>
            <a:off x="1233985" y="2615061"/>
            <a:ext cx="6468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Arial"/>
              </a:rPr>
              <a:t>02.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Arial"/>
              </a:rPr>
              <a:t>应用程序运行的硬件环境和软件环境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7763DB-7484-43B9-A989-FB9940F36B60}"/>
              </a:ext>
            </a:extLst>
          </p:cNvPr>
          <p:cNvSpPr txBox="1"/>
          <p:nvPr/>
        </p:nvSpPr>
        <p:spPr>
          <a:xfrm>
            <a:off x="1230511" y="3223587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Arial"/>
              </a:rPr>
              <a:t>03.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Arial"/>
              </a:rPr>
              <a:t>热点分析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C73035-EDAE-43C4-A8EA-1E5A0F0DF5A5}"/>
              </a:ext>
            </a:extLst>
          </p:cNvPr>
          <p:cNvSpPr txBox="1"/>
          <p:nvPr/>
        </p:nvSpPr>
        <p:spPr>
          <a:xfrm>
            <a:off x="1238902" y="3874147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Arial"/>
              </a:rPr>
              <a:t>04.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Arial"/>
              </a:rPr>
              <a:t>优化方法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756B09-671A-4307-8CBF-3EF37D8A803B}"/>
              </a:ext>
            </a:extLst>
          </p:cNvPr>
          <p:cNvSpPr txBox="1"/>
          <p:nvPr/>
        </p:nvSpPr>
        <p:spPr>
          <a:xfrm>
            <a:off x="1243818" y="4485767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Arial"/>
              </a:rPr>
              <a:t>05.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Arial"/>
              </a:rPr>
              <a:t>程序运行结果</a:t>
            </a:r>
          </a:p>
        </p:txBody>
      </p:sp>
      <p:pic>
        <p:nvPicPr>
          <p:cNvPr id="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BFABE603-0260-4B6A-98E9-4EC3BAE8AB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33888" y="11856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6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13"/>
    </mc:Choice>
    <mc:Fallback xmlns="">
      <p:transition spd="slow" advTm="13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参赛队简介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2E3733-3516-4855-B3D6-95D40EA03FC2}"/>
              </a:ext>
            </a:extLst>
          </p:cNvPr>
          <p:cNvSpPr txBox="1"/>
          <p:nvPr/>
        </p:nvSpPr>
        <p:spPr>
          <a:xfrm>
            <a:off x="802226" y="2206406"/>
            <a:ext cx="6402280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队伍名称：多写代码多看文档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队伍编号：</a:t>
            </a:r>
            <a:r>
              <a:rPr lang="en-US" altLang="zh-CN" sz="2400" b="0" i="0" dirty="0">
                <a:effectLst/>
                <a:latin typeface="+mn-ea"/>
              </a:rPr>
              <a:t>IPCC20217801</a:t>
            </a:r>
            <a:endParaRPr lang="zh-CN" altLang="en-US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指导老师：刘卫国、殷泽坤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参赛队员：徐晓明、林浩然、范禧龙、吴清科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79B10E-71A3-45D4-9131-990E1A6D2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933" y="1587494"/>
            <a:ext cx="3489850" cy="3489850"/>
          </a:xfrm>
          <a:prstGeom prst="rect">
            <a:avLst/>
          </a:prstGeom>
        </p:spPr>
      </p:pic>
      <p:pic>
        <p:nvPicPr>
          <p:cNvPr id="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C6F1B2C-86DA-40E5-8AF3-58D0983900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37970" y="7777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7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应用程序运行的硬件环境和软件环境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D89C0D-74C8-43BE-8706-855CFB3ABEF6}"/>
              </a:ext>
            </a:extLst>
          </p:cNvPr>
          <p:cNvSpPr txBox="1"/>
          <p:nvPr/>
        </p:nvSpPr>
        <p:spPr>
          <a:xfrm>
            <a:off x="958788" y="1704513"/>
            <a:ext cx="10679837" cy="39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+mn-ea"/>
              </a:rPr>
              <a:t>硬件环境：</a:t>
            </a:r>
            <a:endParaRPr lang="en-US" altLang="zh-CN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       ——AMD EPYC 7452 32-Core Professor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       ——Vendor ID : AuthenticAMD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+mn-ea"/>
              </a:rPr>
              <a:t>软件环境：</a:t>
            </a:r>
            <a:endParaRPr lang="en-US" altLang="zh-CN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+mn-ea"/>
              </a:rPr>
              <a:t>       </a:t>
            </a:r>
            <a:r>
              <a:rPr lang="en-US" altLang="zh-CN" sz="2400" dirty="0">
                <a:latin typeface="+mn-ea"/>
              </a:rPr>
              <a:t>——Linux version 3.10.0-1160.e17.x86_64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       ——Intel OpenMP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       ——BsccCloud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5" name="已录下的声音1">
            <a:hlinkClick r:id="" action="ppaction://media"/>
            <a:extLst>
              <a:ext uri="{FF2B5EF4-FFF2-40B4-BE49-F238E27FC236}">
                <a16:creationId xmlns:a16="http://schemas.microsoft.com/office/drawing/2014/main" id="{3E2084C4-2D1E-4995-908C-FB2B282AD2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82003" y="9420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0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90" y="-141164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热点分析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B107120-8F36-4C8A-9DBF-401A65841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891" r="16226" b="10750"/>
          <a:stretch/>
        </p:blipFill>
        <p:spPr>
          <a:xfrm>
            <a:off x="812335" y="4454013"/>
            <a:ext cx="5928762" cy="1517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DC2B371-6381-4A6C-AC8F-88CBEE2A7143}"/>
              </a:ext>
            </a:extLst>
          </p:cNvPr>
          <p:cNvSpPr txBox="1"/>
          <p:nvPr/>
        </p:nvSpPr>
        <p:spPr>
          <a:xfrm>
            <a:off x="687470" y="1523719"/>
            <a:ext cx="6178492" cy="212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热点</a:t>
            </a:r>
            <a:r>
              <a:rPr lang="zh-CN" altLang="en-US" sz="1800" b="1" dirty="0">
                <a:latin typeface="+mn-ea"/>
              </a:rPr>
              <a:t>函数：</a:t>
            </a:r>
            <a:endParaRPr lang="en-US" altLang="zh-CN" sz="18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PerformSuperpixelSegmentation: </a:t>
            </a:r>
            <a:r>
              <a:rPr lang="en-US" altLang="zh-CN" b="1" dirty="0">
                <a:latin typeface="+mn-ea"/>
              </a:rPr>
              <a:t>5281ms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DoRGBtoLABConversion:</a:t>
            </a:r>
            <a:r>
              <a:rPr lang="en-US" altLang="zh-CN" b="1" dirty="0">
                <a:latin typeface="+mn-ea"/>
              </a:rPr>
              <a:t> 3014ms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EnforceLabelConnectivity: </a:t>
            </a:r>
            <a:r>
              <a:rPr lang="en-US" altLang="zh-CN" b="1" dirty="0">
                <a:latin typeface="+mn-ea"/>
              </a:rPr>
              <a:t>109ms</a:t>
            </a:r>
            <a:endParaRPr lang="en-US" altLang="zh-CN" b="1" dirty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DetectLabEdges: </a:t>
            </a:r>
            <a:r>
              <a:rPr lang="en-US" altLang="zh-CN" b="1" dirty="0">
                <a:latin typeface="+mn-ea"/>
              </a:rPr>
              <a:t>31ms</a:t>
            </a:r>
            <a:endParaRPr lang="en-US" altLang="zh-CN" sz="1800" b="1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69B0141-A74C-4D85-85A0-6CC1B9683987}"/>
              </a:ext>
            </a:extLst>
          </p:cNvPr>
          <p:cNvSpPr txBox="1"/>
          <p:nvPr/>
        </p:nvSpPr>
        <p:spPr>
          <a:xfrm>
            <a:off x="687470" y="3991251"/>
            <a:ext cx="6189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n-ea"/>
              </a:rPr>
              <a:t>插桩测试结果：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2FEDCE-0BCA-4B67-B91F-811BD3AE52D6}"/>
              </a:ext>
            </a:extLst>
          </p:cNvPr>
          <p:cNvSpPr txBox="1"/>
          <p:nvPr/>
        </p:nvSpPr>
        <p:spPr>
          <a:xfrm>
            <a:off x="7175937" y="1523719"/>
            <a:ext cx="4754819" cy="212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latin typeface="+mn-ea"/>
              </a:rPr>
              <a:t>优化策略：</a:t>
            </a:r>
            <a:endParaRPr lang="en-US" altLang="zh-CN" sz="18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多线程并行化及向量化</a:t>
            </a:r>
            <a:endParaRPr lang="en-US" altLang="zh-CN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优化计算、避免分支</a:t>
            </a:r>
            <a:endParaRPr lang="en-US" altLang="zh-CN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数据结构优化</a:t>
            </a:r>
            <a:endParaRPr lang="en-US" altLang="zh-CN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+mn-ea"/>
              </a:rPr>
              <a:t>MPI</a:t>
            </a:r>
            <a:r>
              <a:rPr lang="zh-CN" altLang="en-US" sz="1800" b="1" dirty="0">
                <a:latin typeface="+mn-ea"/>
              </a:rPr>
              <a:t>利用双节点算力</a:t>
            </a:r>
            <a:endParaRPr lang="en-US" altLang="zh-CN" sz="1800" b="1" dirty="0">
              <a:latin typeface="+mn-ea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AC555470-2450-4B43-940E-D1E62EE8E6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63200" y="8642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4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13"/>
    </mc:Choice>
    <mc:Fallback xmlns="">
      <p:transition spd="slow" advTm="22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优化方法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882E2F-43F0-4A29-B3AB-0D73D91431E0}"/>
              </a:ext>
            </a:extLst>
          </p:cNvPr>
          <p:cNvSpPr txBox="1"/>
          <p:nvPr/>
        </p:nvSpPr>
        <p:spPr>
          <a:xfrm>
            <a:off x="3777149" y="892914"/>
            <a:ext cx="4686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自动向量化</a:t>
            </a:r>
            <a:r>
              <a:rPr lang="en-US" altLang="zh-CN" sz="3200" dirty="0">
                <a:latin typeface="+mn-ea"/>
              </a:rPr>
              <a:t>+</a:t>
            </a:r>
            <a:r>
              <a:rPr lang="zh-CN" altLang="en-US" sz="3200" dirty="0">
                <a:latin typeface="+mn-ea"/>
              </a:rPr>
              <a:t>多线程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344AC3-D7B8-4D38-8459-03DE592E5BD3}"/>
              </a:ext>
            </a:extLst>
          </p:cNvPr>
          <p:cNvSpPr txBox="1"/>
          <p:nvPr/>
        </p:nvSpPr>
        <p:spPr>
          <a:xfrm>
            <a:off x="838312" y="1921698"/>
            <a:ext cx="1110996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OpenMP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icpc –Ofast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8.53s </a:t>
            </a:r>
            <a:r>
              <a:rPr lang="en-US" altLang="zh-CN" dirty="0">
                <a:latin typeface="+mn-ea"/>
                <a:sym typeface="Wingdings" panose="05000000000000000000" pitchFamily="2" charset="2"/>
              </a:rPr>
              <a:t> 1.63s</a:t>
            </a:r>
            <a:endParaRPr lang="en-US" altLang="zh-CN" dirty="0">
              <a:latin typeface="+mn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598F187-4A30-4561-B8F2-1C8176088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867" y="3522498"/>
            <a:ext cx="7398114" cy="23178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已录下的声音1">
            <a:hlinkClick r:id="" action="ppaction://media"/>
            <a:extLst>
              <a:ext uri="{FF2B5EF4-FFF2-40B4-BE49-F238E27FC236}">
                <a16:creationId xmlns:a16="http://schemas.microsoft.com/office/drawing/2014/main" id="{5561391E-2A0D-4EF7-A9B6-E624AE70D83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9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42557" y="11728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1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40"/>
    </mc:Choice>
    <mc:Fallback xmlns="">
      <p:transition spd="slow" advTm="16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优化方法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B3A2AA-B355-455A-886B-51CE3BDD13EF}"/>
              </a:ext>
            </a:extLst>
          </p:cNvPr>
          <p:cNvSpPr txBox="1"/>
          <p:nvPr/>
        </p:nvSpPr>
        <p:spPr>
          <a:xfrm>
            <a:off x="4342320" y="997067"/>
            <a:ext cx="3348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数据结构优化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D80762-1415-432F-8293-CB0D6393587B}"/>
              </a:ext>
            </a:extLst>
          </p:cNvPr>
          <p:cNvSpPr txBox="1"/>
          <p:nvPr/>
        </p:nvSpPr>
        <p:spPr>
          <a:xfrm>
            <a:off x="704088" y="1937271"/>
            <a:ext cx="6733775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局部变量消除依赖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Vector&lt;double&gt;  </a:t>
            </a:r>
            <a:r>
              <a:rPr lang="en-US" altLang="zh-CN" dirty="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+mn-ea"/>
              </a:rPr>
              <a:t>  double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1.63s </a:t>
            </a:r>
            <a:r>
              <a:rPr lang="en-US" altLang="zh-CN" dirty="0">
                <a:latin typeface="+mn-ea"/>
                <a:sym typeface="Wingdings" panose="05000000000000000000" pitchFamily="2" charset="2"/>
              </a:rPr>
              <a:t> 0.71s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559AC90-82ED-452A-B7E2-160E0582C1B3}"/>
              </a:ext>
            </a:extLst>
          </p:cNvPr>
          <p:cNvGrpSpPr/>
          <p:nvPr/>
        </p:nvGrpSpPr>
        <p:grpSpPr>
          <a:xfrm>
            <a:off x="5647041" y="3884430"/>
            <a:ext cx="6167007" cy="2097510"/>
            <a:chOff x="476910" y="3498209"/>
            <a:chExt cx="6397563" cy="228180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DD2BACC-11FE-4DA9-849A-1C575B6F6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910" y="3498209"/>
              <a:ext cx="2915499" cy="2260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85E55D4-95C4-40DF-B510-D246774146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012" t="5170" r="48595" b="6639"/>
            <a:stretch/>
          </p:blipFill>
          <p:spPr>
            <a:xfrm>
              <a:off x="4231941" y="3498209"/>
              <a:ext cx="2642532" cy="22818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" name="箭头: 右 1">
              <a:extLst>
                <a:ext uri="{FF2B5EF4-FFF2-40B4-BE49-F238E27FC236}">
                  <a16:creationId xmlns:a16="http://schemas.microsoft.com/office/drawing/2014/main" id="{DF9FBA22-448F-4AEB-8FA5-1F9DA4EC565B}"/>
                </a:ext>
              </a:extLst>
            </p:cNvPr>
            <p:cNvSpPr/>
            <p:nvPr/>
          </p:nvSpPr>
          <p:spPr>
            <a:xfrm>
              <a:off x="3640822" y="4513277"/>
              <a:ext cx="402478" cy="25167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4FEE2EF-FCCB-4D29-A49B-1AD550ACF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720" y="3879389"/>
            <a:ext cx="4241315" cy="208767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2608D782-B64A-4CB6-BDE8-669AF60A86E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32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30798" y="12468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8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69"/>
    </mc:Choice>
    <mc:Fallback xmlns="">
      <p:transition spd="slow" advTm="25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优化方法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7D7B78-2C53-4BBB-879A-B260C191AEE2}"/>
              </a:ext>
            </a:extLst>
          </p:cNvPr>
          <p:cNvSpPr txBox="1"/>
          <p:nvPr/>
        </p:nvSpPr>
        <p:spPr>
          <a:xfrm>
            <a:off x="3536674" y="892914"/>
            <a:ext cx="5118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手动向量化</a:t>
            </a:r>
            <a:r>
              <a:rPr lang="en-US" altLang="zh-CN" sz="3200" dirty="0">
                <a:latin typeface="+mn-ea"/>
              </a:rPr>
              <a:t>+</a:t>
            </a:r>
            <a:r>
              <a:rPr lang="zh-CN" altLang="en-US" sz="3200" dirty="0">
                <a:latin typeface="+mn-ea"/>
              </a:rPr>
              <a:t>多路展开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8E45DB-EBE1-4228-9EED-726EDE0F7D26}"/>
              </a:ext>
            </a:extLst>
          </p:cNvPr>
          <p:cNvSpPr txBox="1"/>
          <p:nvPr/>
        </p:nvSpPr>
        <p:spPr>
          <a:xfrm>
            <a:off x="831574" y="1699201"/>
            <a:ext cx="11109960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手动向量化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多路展开，填充流水线</a:t>
            </a:r>
            <a:endParaRPr lang="en-US" altLang="zh-CN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E264DF-35EC-4A47-A29A-CA5B0810C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74" y="3010881"/>
            <a:ext cx="7884902" cy="273557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1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4F1CF9B4-F0CE-4B03-9047-85C2D84E47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30484" y="9638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5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12"/>
    </mc:Choice>
    <mc:Fallback xmlns="">
      <p:transition spd="slow" advTm="12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优化方法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49E91A-FB85-42FD-B35A-E2C8126025EB}"/>
              </a:ext>
            </a:extLst>
          </p:cNvPr>
          <p:cNvSpPr txBox="1"/>
          <p:nvPr/>
        </p:nvSpPr>
        <p:spPr>
          <a:xfrm>
            <a:off x="3935968" y="892914"/>
            <a:ext cx="4320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n-ea"/>
              </a:rPr>
              <a:t>冗余计算消除分支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4CD9FE-6921-4F97-A805-41D21D907889}"/>
              </a:ext>
            </a:extLst>
          </p:cNvPr>
          <p:cNvSpPr txBox="1"/>
          <p:nvPr/>
        </p:nvSpPr>
        <p:spPr>
          <a:xfrm>
            <a:off x="704088" y="1921698"/>
            <a:ext cx="11109960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冗余计算加掩码代替分支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0.71s </a:t>
            </a:r>
            <a:r>
              <a:rPr lang="en-US" altLang="zh-CN" dirty="0">
                <a:latin typeface="+mn-ea"/>
                <a:sym typeface="Wingdings" panose="05000000000000000000" pitchFamily="2" charset="2"/>
              </a:rPr>
              <a:t> 0.59s</a:t>
            </a:r>
            <a:endParaRPr lang="en-US" altLang="zh-CN" dirty="0">
              <a:latin typeface="+mn-ea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753CACA-8B27-4843-B9C2-E70A6944E003}"/>
              </a:ext>
            </a:extLst>
          </p:cNvPr>
          <p:cNvGrpSpPr/>
          <p:nvPr/>
        </p:nvGrpSpPr>
        <p:grpSpPr>
          <a:xfrm>
            <a:off x="318052" y="3779491"/>
            <a:ext cx="11692249" cy="1890088"/>
            <a:chOff x="318052" y="3379705"/>
            <a:chExt cx="11692249" cy="189008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07E55BD-FF2F-4417-955F-551EBB802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8061" y="3379705"/>
              <a:ext cx="6062240" cy="18900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9BC3B7E2-1107-464E-B1F0-6D2E51377B84}"/>
                </a:ext>
              </a:extLst>
            </p:cNvPr>
            <p:cNvSpPr/>
            <p:nvPr/>
          </p:nvSpPr>
          <p:spPr>
            <a:xfrm>
              <a:off x="5436704" y="4186343"/>
              <a:ext cx="462041" cy="26601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742E389-0008-4A98-B79A-8D4D6B517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052" y="3379705"/>
              <a:ext cx="5069336" cy="18900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pic>
        <p:nvPicPr>
          <p:cNvPr id="22" name="已录下的声音1">
            <a:hlinkClick r:id="" action="ppaction://media"/>
            <a:extLst>
              <a:ext uri="{FF2B5EF4-FFF2-40B4-BE49-F238E27FC236}">
                <a16:creationId xmlns:a16="http://schemas.microsoft.com/office/drawing/2014/main" id="{042B5C5A-4216-44C9-9FCF-ADEFDC56AF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52986" y="10160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9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42"/>
    </mc:Choice>
    <mc:Fallback xmlns="">
      <p:transition spd="slow" advTm="23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266</Words>
  <Application>Microsoft Office PowerPoint</Application>
  <PresentationFormat>宽屏</PresentationFormat>
  <Paragraphs>67</Paragraphs>
  <Slides>13</Slides>
  <Notes>0</Notes>
  <HiddenSlides>0</HiddenSlides>
  <MMClips>12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Source Han Sans CN</vt:lpstr>
      <vt:lpstr>Source Han Sans CN Heavy</vt:lpstr>
      <vt:lpstr>等线</vt:lpstr>
      <vt:lpstr>等线 Light</vt:lpstr>
      <vt:lpstr>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范 禧龙</cp:lastModifiedBy>
  <cp:revision>100</cp:revision>
  <dcterms:created xsi:type="dcterms:W3CDTF">2020-10-15T09:02:46Z</dcterms:created>
  <dcterms:modified xsi:type="dcterms:W3CDTF">2021-08-30T10:29:43Z</dcterms:modified>
</cp:coreProperties>
</file>